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4656" autoAdjust="0"/>
  </p:normalViewPr>
  <p:slideViewPr>
    <p:cSldViewPr snapToGrid="0">
      <p:cViewPr varScale="1">
        <p:scale>
          <a:sx n="64" d="100"/>
          <a:sy n="64" d="100"/>
        </p:scale>
        <p:origin x="97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4718AB-F45C-4F21-A9D1-F014314D0A6F}" type="datetimeFigureOut">
              <a:rPr lang="en-US" smtClean="0"/>
              <a:t>8/4/2021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A3D92E-E71C-49DC-A5E7-9802D3C1417F}" type="slidenum">
              <a:rPr lang="en-US" smtClean="0"/>
              <a:t>‹#›</a:t>
            </a:fld>
            <a:endParaRPr lang="en-US" dirty="0"/>
          </a:p>
        </p:txBody>
      </p:sp>
    </p:spTree>
    <p:extLst>
      <p:ext uri="{BB962C8B-B14F-4D97-AF65-F5344CB8AC3E}">
        <p14:creationId xmlns:p14="http://schemas.microsoft.com/office/powerpoint/2010/main" val="3152982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mtClean="0">
                <a:latin typeface="Times New Roman" panose="02020603050405020304" pitchFamily="18" charset="0"/>
                <a:cs typeface="Times New Roman" panose="02020603050405020304" pitchFamily="18" charset="0"/>
              </a:rPr>
              <a:t>Turkish </a:t>
            </a:r>
            <a:r>
              <a:rPr lang="en-US" sz="1200" dirty="0">
                <a:latin typeface="Times New Roman" panose="02020603050405020304" pitchFamily="18" charset="0"/>
                <a:cs typeface="Times New Roman" panose="02020603050405020304" pitchFamily="18" charset="0"/>
              </a:rPr>
              <a:t>movies are interesting to watch where they combine various concepts such as comic, drama and romance. Brother in love movie combines all the aforementioned concepts. The primary theme of the film is love that shapes the storyline of the film. Moreover, The theme of deception also arises where the main character is caught between love and material benefit. Since there are some instances of robbery in the movie, violence theme is highlighted and depicted as inevitable in the modern world.  </a:t>
            </a:r>
          </a:p>
        </p:txBody>
      </p:sp>
      <p:sp>
        <p:nvSpPr>
          <p:cNvPr id="4" name="Slide Number Placeholder 3"/>
          <p:cNvSpPr>
            <a:spLocks noGrp="1"/>
          </p:cNvSpPr>
          <p:nvPr>
            <p:ph type="sldNum" sz="quarter" idx="5"/>
          </p:nvPr>
        </p:nvSpPr>
        <p:spPr/>
        <p:txBody>
          <a:bodyPr/>
          <a:lstStyle/>
          <a:p>
            <a:fld id="{D2A3D92E-E71C-49DC-A5E7-9802D3C1417F}" type="slidenum">
              <a:rPr lang="en-US" smtClean="0"/>
              <a:t>2</a:t>
            </a:fld>
            <a:endParaRPr lang="en-US" dirty="0"/>
          </a:p>
        </p:txBody>
      </p:sp>
    </p:spTree>
    <p:extLst>
      <p:ext uri="{BB962C8B-B14F-4D97-AF65-F5344CB8AC3E}">
        <p14:creationId xmlns:p14="http://schemas.microsoft.com/office/powerpoint/2010/main" val="658711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analysis, </a:t>
            </a:r>
            <a:r>
              <a:rPr lang="en-US" sz="1200" dirty="0">
                <a:latin typeface="Times New Roman" panose="02020603050405020304" pitchFamily="18" charset="0"/>
                <a:cs typeface="Times New Roman" panose="02020603050405020304" pitchFamily="18" charset="0"/>
              </a:rPr>
              <a:t>The movie uses traditional directing style where casts follow the scripts. The music in the film helps to create different moods such as somber mood. The lighting is effective throughout the film. The camera positioning depends on the anticipated view. The movie serves the intended purposes of entertaining and also educating the audience.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 </a:t>
            </a:r>
            <a:r>
              <a:rPr lang="en-US" dirty="0"/>
              <a:t> </a:t>
            </a:r>
          </a:p>
        </p:txBody>
      </p:sp>
      <p:sp>
        <p:nvSpPr>
          <p:cNvPr id="4" name="Slide Number Placeholder 3"/>
          <p:cNvSpPr>
            <a:spLocks noGrp="1"/>
          </p:cNvSpPr>
          <p:nvPr>
            <p:ph type="sldNum" sz="quarter" idx="5"/>
          </p:nvPr>
        </p:nvSpPr>
        <p:spPr/>
        <p:txBody>
          <a:bodyPr/>
          <a:lstStyle/>
          <a:p>
            <a:fld id="{D2A3D92E-E71C-49DC-A5E7-9802D3C1417F}" type="slidenum">
              <a:rPr lang="en-US" smtClean="0"/>
              <a:t>3</a:t>
            </a:fld>
            <a:endParaRPr lang="en-US" dirty="0"/>
          </a:p>
        </p:txBody>
      </p:sp>
    </p:spTree>
    <p:extLst>
      <p:ext uri="{BB962C8B-B14F-4D97-AF65-F5344CB8AC3E}">
        <p14:creationId xmlns:p14="http://schemas.microsoft.com/office/powerpoint/2010/main" val="2896795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previews of the movie include, that </a:t>
            </a:r>
            <a:r>
              <a:rPr lang="en-US" sz="1200" dirty="0">
                <a:latin typeface="Times New Roman" panose="02020603050405020304" pitchFamily="18" charset="0"/>
                <a:cs typeface="Times New Roman" panose="02020603050405020304" pitchFamily="18" charset="0"/>
              </a:rPr>
              <a:t>the movie is interesting to watch since the storyline is based on comic and romance. The Turkish culture is also highlighted in the movie. Basically the movie is suitable for general viewing and Unlike some films, Brother in love does not contain absurd graphics. The movie also educates on crucial societal concerns, such as, impact of violence.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     </a:t>
            </a:r>
          </a:p>
          <a:p>
            <a:r>
              <a:rPr lang="en-US" dirty="0"/>
              <a:t> </a:t>
            </a:r>
          </a:p>
        </p:txBody>
      </p:sp>
      <p:sp>
        <p:nvSpPr>
          <p:cNvPr id="4" name="Slide Number Placeholder 3"/>
          <p:cNvSpPr>
            <a:spLocks noGrp="1"/>
          </p:cNvSpPr>
          <p:nvPr>
            <p:ph type="sldNum" sz="quarter" idx="5"/>
          </p:nvPr>
        </p:nvSpPr>
        <p:spPr/>
        <p:txBody>
          <a:bodyPr/>
          <a:lstStyle/>
          <a:p>
            <a:fld id="{D2A3D92E-E71C-49DC-A5E7-9802D3C1417F}" type="slidenum">
              <a:rPr lang="en-US" smtClean="0"/>
              <a:t>4</a:t>
            </a:fld>
            <a:endParaRPr lang="en-US" dirty="0"/>
          </a:p>
        </p:txBody>
      </p:sp>
    </p:spTree>
    <p:extLst>
      <p:ext uri="{BB962C8B-B14F-4D97-AF65-F5344CB8AC3E}">
        <p14:creationId xmlns:p14="http://schemas.microsoft.com/office/powerpoint/2010/main" val="408465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director forms a crucial part in the creation of the movie. In the brother in love movie, the director was </a:t>
            </a:r>
            <a:r>
              <a:rPr lang="en-US" sz="1200" b="0" i="0" dirty="0">
                <a:effectLst/>
                <a:latin typeface="Times New Roman" panose="02020603050405020304" pitchFamily="18" charset="0"/>
                <a:cs typeface="Times New Roman" panose="02020603050405020304" pitchFamily="18" charset="0"/>
              </a:rPr>
              <a:t>Onur Bilgetay. Onur Bilgetay</a:t>
            </a:r>
            <a:r>
              <a:rPr lang="en-US" sz="1200" dirty="0">
                <a:latin typeface="Times New Roman" panose="02020603050405020304" pitchFamily="18" charset="0"/>
                <a:cs typeface="Times New Roman" panose="02020603050405020304" pitchFamily="18" charset="0"/>
              </a:rPr>
              <a:t> is among the significant directors across Turkey having directed several films. </a:t>
            </a:r>
            <a:r>
              <a:rPr lang="en-US" sz="1200" b="0" i="0" dirty="0">
                <a:effectLst/>
                <a:latin typeface="Times New Roman" panose="02020603050405020304" pitchFamily="18" charset="0"/>
                <a:cs typeface="Times New Roman" panose="02020603050405020304" pitchFamily="18" charset="0"/>
              </a:rPr>
              <a:t>Bilgetay used traditional directing style throughout the film. </a:t>
            </a:r>
            <a:r>
              <a:rPr lang="en-US" sz="1200" dirty="0">
                <a:latin typeface="Times New Roman" panose="02020603050405020304" pitchFamily="18" charset="0"/>
                <a:cs typeface="Times New Roman" panose="02020603050405020304" pitchFamily="18" charset="0"/>
              </a:rPr>
              <a:t>Based on his vast experience, the directing style blended with the themes. Directors plays a crucial role in determining the success of films. </a:t>
            </a:r>
            <a:endParaRPr lang="en-US" sz="1200" b="0" i="0" dirty="0">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 </a:t>
            </a:r>
            <a:r>
              <a:rPr lang="en-US" dirty="0"/>
              <a:t> </a:t>
            </a:r>
          </a:p>
        </p:txBody>
      </p:sp>
      <p:sp>
        <p:nvSpPr>
          <p:cNvPr id="4" name="Slide Number Placeholder 3"/>
          <p:cNvSpPr>
            <a:spLocks noGrp="1"/>
          </p:cNvSpPr>
          <p:nvPr>
            <p:ph type="sldNum" sz="quarter" idx="5"/>
          </p:nvPr>
        </p:nvSpPr>
        <p:spPr/>
        <p:txBody>
          <a:bodyPr/>
          <a:lstStyle/>
          <a:p>
            <a:fld id="{D2A3D92E-E71C-49DC-A5E7-9802D3C1417F}" type="slidenum">
              <a:rPr lang="en-US" smtClean="0"/>
              <a:t>5</a:t>
            </a:fld>
            <a:endParaRPr lang="en-US" dirty="0"/>
          </a:p>
        </p:txBody>
      </p:sp>
    </p:spTree>
    <p:extLst>
      <p:ext uri="{BB962C8B-B14F-4D97-AF65-F5344CB8AC3E}">
        <p14:creationId xmlns:p14="http://schemas.microsoft.com/office/powerpoint/2010/main" val="5505524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810137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1196928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1849171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84E07CAD-2801-4C9D-B0E7-64C66FAC35A7}"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293466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679246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205311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3969951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4041712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C9CA0898-56E7-493C-8EC5-94850D5FC08B}" type="datetimeFigureOut">
              <a:rPr lang="en-US" smtClean="0"/>
              <a:t>8/4/2021</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84E07CAD-2801-4C9D-B0E7-64C66FAC35A7}" type="slidenum">
              <a:rPr lang="en-US" smtClean="0"/>
              <a:t>‹#›</a:t>
            </a:fld>
            <a:endParaRPr lang="en-US" dirty="0"/>
          </a:p>
        </p:txBody>
      </p:sp>
    </p:spTree>
    <p:extLst>
      <p:ext uri="{BB962C8B-B14F-4D97-AF65-F5344CB8AC3E}">
        <p14:creationId xmlns:p14="http://schemas.microsoft.com/office/powerpoint/2010/main" val="2785531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233294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2205909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1411872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2192475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2540535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3396419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150256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CA0898-56E7-493C-8EC5-94850D5FC08B}" type="datetimeFigureOut">
              <a:rPr lang="en-US" smtClean="0"/>
              <a:t>8/4/2021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4E07CAD-2801-4C9D-B0E7-64C66FAC35A7}" type="slidenum">
              <a:rPr lang="en-US" smtClean="0"/>
              <a:t>‹#›</a:t>
            </a:fld>
            <a:endParaRPr lang="en-US" dirty="0"/>
          </a:p>
        </p:txBody>
      </p:sp>
    </p:spTree>
    <p:extLst>
      <p:ext uri="{BB962C8B-B14F-4D97-AF65-F5344CB8AC3E}">
        <p14:creationId xmlns:p14="http://schemas.microsoft.com/office/powerpoint/2010/main" val="144744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9CA0898-56E7-493C-8EC5-94850D5FC08B}" type="datetimeFigureOut">
              <a:rPr lang="en-US" smtClean="0"/>
              <a:t>8/4/2021</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84E07CAD-2801-4C9D-B0E7-64C66FAC35A7}" type="slidenum">
              <a:rPr lang="en-US" smtClean="0"/>
              <a:t>‹#›</a:t>
            </a:fld>
            <a:endParaRPr lang="en-US" dirty="0"/>
          </a:p>
        </p:txBody>
      </p:sp>
    </p:spTree>
    <p:extLst>
      <p:ext uri="{BB962C8B-B14F-4D97-AF65-F5344CB8AC3E}">
        <p14:creationId xmlns:p14="http://schemas.microsoft.com/office/powerpoint/2010/main" val="405078224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www.imdb.com/title/tt1032005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B0DB89-7BF3-4C80-81AB-9450C3D50738}"/>
              </a:ext>
            </a:extLst>
          </p:cNvPr>
          <p:cNvSpPr>
            <a:spLocks noGrp="1"/>
          </p:cNvSpPr>
          <p:nvPr>
            <p:ph type="ctrTitle"/>
          </p:nvPr>
        </p:nvSpPr>
        <p:spPr/>
        <p:txBody>
          <a:bodyPr/>
          <a:lstStyle/>
          <a:p>
            <a:r>
              <a:rPr lang="en-US" sz="3200" dirty="0">
                <a:latin typeface="Times New Roman" panose="02020603050405020304" pitchFamily="18" charset="0"/>
                <a:cs typeface="Times New Roman" panose="02020603050405020304" pitchFamily="18" charset="0"/>
              </a:rPr>
              <a:t>BROTHER IN LOVE TURKISH MOVIE </a:t>
            </a:r>
          </a:p>
        </p:txBody>
      </p:sp>
      <p:sp>
        <p:nvSpPr>
          <p:cNvPr id="3" name="Subtitle 2">
            <a:extLst>
              <a:ext uri="{FF2B5EF4-FFF2-40B4-BE49-F238E27FC236}">
                <a16:creationId xmlns:a16="http://schemas.microsoft.com/office/drawing/2014/main" xmlns="" id="{22950710-0E39-49E9-9F95-E24CC4164F98}"/>
              </a:ext>
            </a:extLst>
          </p:cNvPr>
          <p:cNvSpPr>
            <a:spLocks noGrp="1"/>
          </p:cNvSpPr>
          <p:nvPr>
            <p:ph type="subTitle" idx="1"/>
          </p:nvPr>
        </p:nvSpPr>
        <p:spPr>
          <a:xfrm>
            <a:off x="680321" y="4379291"/>
            <a:ext cx="8257201" cy="1117687"/>
          </a:xfrm>
        </p:spPr>
        <p:txBody>
          <a:bodyPr>
            <a:normAutofit fontScale="25000" lnSpcReduction="20000"/>
          </a:bodyPr>
          <a:lstStyle/>
          <a:p>
            <a:r>
              <a:rPr lang="en-US" sz="8000" dirty="0">
                <a:latin typeface="Times New Roman" panose="02020603050405020304" pitchFamily="18" charset="0"/>
                <a:cs typeface="Times New Roman" panose="02020603050405020304" pitchFamily="18" charset="0"/>
              </a:rPr>
              <a:t>Student’s Name</a:t>
            </a:r>
          </a:p>
          <a:p>
            <a:r>
              <a:rPr lang="en-US" sz="8000" dirty="0">
                <a:latin typeface="Times New Roman" panose="02020603050405020304" pitchFamily="18" charset="0"/>
                <a:cs typeface="Times New Roman" panose="02020603050405020304" pitchFamily="18" charset="0"/>
              </a:rPr>
              <a:t>Institution</a:t>
            </a:r>
          </a:p>
          <a:p>
            <a:r>
              <a:rPr lang="en-US" sz="8000" dirty="0">
                <a:latin typeface="Times New Roman" panose="02020603050405020304" pitchFamily="18" charset="0"/>
                <a:cs typeface="Times New Roman" panose="02020603050405020304" pitchFamily="18" charset="0"/>
              </a:rPr>
              <a:t>Course Title </a:t>
            </a:r>
          </a:p>
          <a:p>
            <a:r>
              <a:rPr lang="en-US" sz="8000" dirty="0">
                <a:latin typeface="Times New Roman" panose="02020603050405020304" pitchFamily="18" charset="0"/>
                <a:cs typeface="Times New Roman" panose="02020603050405020304" pitchFamily="18" charset="0"/>
              </a:rPr>
              <a:t>Assignment title</a:t>
            </a:r>
          </a:p>
          <a:p>
            <a:r>
              <a:rPr lang="en-US" sz="8000" dirty="0">
                <a:latin typeface="Times New Roman" panose="02020603050405020304" pitchFamily="18" charset="0"/>
                <a:cs typeface="Times New Roman" panose="02020603050405020304" pitchFamily="18" charset="0"/>
              </a:rPr>
              <a:t>Date</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694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EEEC90-DCB3-44A2-9419-97606F03EC0C}"/>
              </a:ext>
            </a:extLst>
          </p:cNvPr>
          <p:cNvSpPr>
            <a:spLocks noGrp="1"/>
          </p:cNvSpPr>
          <p:nvPr>
            <p:ph type="title"/>
          </p:nvPr>
        </p:nvSpPr>
        <p:spPr/>
        <p:txBody>
          <a:bodyPr>
            <a:normAutofit/>
          </a:bodyPr>
          <a:lstStyle/>
          <a:p>
            <a:r>
              <a:rPr lang="en-US" sz="2400" dirty="0">
                <a:latin typeface="Times New Roman" panose="02020603050405020304" pitchFamily="18" charset="0"/>
                <a:cs typeface="Times New Roman" panose="02020603050405020304" pitchFamily="18" charset="0"/>
              </a:rPr>
              <a:t>HISTORY AND THEME REVIEW</a:t>
            </a:r>
          </a:p>
        </p:txBody>
      </p:sp>
      <p:sp>
        <p:nvSpPr>
          <p:cNvPr id="3" name="Content Placeholder 2">
            <a:extLst>
              <a:ext uri="{FF2B5EF4-FFF2-40B4-BE49-F238E27FC236}">
                <a16:creationId xmlns:a16="http://schemas.microsoft.com/office/drawing/2014/main" xmlns="" id="{B096DCB5-A1D3-4D31-B0D6-5373A4A6F446}"/>
              </a:ext>
            </a:extLst>
          </p:cNvPr>
          <p:cNvSpPr>
            <a:spLocks noGrp="1"/>
          </p:cNvSpPr>
          <p:nvPr>
            <p:ph sz="half" idx="1"/>
          </p:nvPr>
        </p:nvSpPr>
        <p:spPr>
          <a:xfrm>
            <a:off x="680320" y="2336872"/>
            <a:ext cx="4698358" cy="4196663"/>
          </a:xfrm>
        </p:spPr>
        <p:txBody>
          <a:bodyPr>
            <a:normAutofit/>
          </a:bodyPr>
          <a:lstStyle/>
          <a:p>
            <a:r>
              <a:rPr lang="en-US" sz="2000" dirty="0">
                <a:latin typeface="Times New Roman" panose="02020603050405020304" pitchFamily="18" charset="0"/>
                <a:cs typeface="Times New Roman" panose="02020603050405020304" pitchFamily="18" charset="0"/>
              </a:rPr>
              <a:t>Turkish movies are interesting to watch where they combine various concepts such as comic, drama and romance.</a:t>
            </a:r>
          </a:p>
          <a:p>
            <a:r>
              <a:rPr lang="en-US" sz="2000" dirty="0">
                <a:latin typeface="Times New Roman" panose="02020603050405020304" pitchFamily="18" charset="0"/>
                <a:cs typeface="Times New Roman" panose="02020603050405020304" pitchFamily="18" charset="0"/>
              </a:rPr>
              <a:t>Brother in love movie combines all the aforementioned concepts.</a:t>
            </a:r>
          </a:p>
          <a:p>
            <a:r>
              <a:rPr lang="en-US" sz="2000" dirty="0">
                <a:latin typeface="Times New Roman" panose="02020603050405020304" pitchFamily="18" charset="0"/>
                <a:cs typeface="Times New Roman" panose="02020603050405020304" pitchFamily="18" charset="0"/>
              </a:rPr>
              <a:t>The primary theme of the film is love that shapes the storyline of the film.</a:t>
            </a:r>
          </a:p>
          <a:p>
            <a:r>
              <a:rPr lang="en-US" sz="2000" dirty="0">
                <a:latin typeface="Times New Roman" panose="02020603050405020304" pitchFamily="18" charset="0"/>
                <a:cs typeface="Times New Roman" panose="02020603050405020304" pitchFamily="18" charset="0"/>
              </a:rPr>
              <a:t>The theme of deception also arises where the main character is caught between love and material benefit.</a:t>
            </a:r>
          </a:p>
          <a:p>
            <a:r>
              <a:rPr lang="en-US" sz="2000" dirty="0">
                <a:latin typeface="Times New Roman" panose="02020603050405020304" pitchFamily="18" charset="0"/>
                <a:cs typeface="Times New Roman" panose="02020603050405020304" pitchFamily="18" charset="0"/>
              </a:rPr>
              <a:t> Violence theme is also used in the film and depicted as inevitable in the modern world. </a:t>
            </a:r>
          </a:p>
        </p:txBody>
      </p:sp>
      <p:pic>
        <p:nvPicPr>
          <p:cNvPr id="1026" name="Picture 2" descr="Love, Surreal and Odd | Netflix">
            <a:extLst>
              <a:ext uri="{FF2B5EF4-FFF2-40B4-BE49-F238E27FC236}">
                <a16:creationId xmlns:a16="http://schemas.microsoft.com/office/drawing/2014/main" xmlns="" id="{FB8CDDFE-5BDB-4D21-B0AA-95C3BFA1111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94350" y="2536724"/>
            <a:ext cx="4700588" cy="3568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305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678087-A165-4BE7-B0EE-FD14C0BF6AAA}"/>
              </a:ext>
            </a:extLst>
          </p:cNvPr>
          <p:cNvSpPr>
            <a:spLocks noGrp="1"/>
          </p:cNvSpPr>
          <p:nvPr>
            <p:ph type="title"/>
          </p:nvPr>
        </p:nvSpPr>
        <p:spPr/>
        <p:txBody>
          <a:bodyPr>
            <a:normAutofit/>
          </a:bodyPr>
          <a:lstStyle/>
          <a:p>
            <a:r>
              <a:rPr lang="en-US" sz="2400" dirty="0">
                <a:latin typeface="Times New Roman" panose="02020603050405020304" pitchFamily="18" charset="0"/>
                <a:cs typeface="Times New Roman" panose="02020603050405020304" pitchFamily="18" charset="0"/>
              </a:rPr>
              <a:t>MOVIE ANALYSIS</a:t>
            </a:r>
          </a:p>
        </p:txBody>
      </p:sp>
      <p:sp>
        <p:nvSpPr>
          <p:cNvPr id="3" name="Content Placeholder 2">
            <a:extLst>
              <a:ext uri="{FF2B5EF4-FFF2-40B4-BE49-F238E27FC236}">
                <a16:creationId xmlns:a16="http://schemas.microsoft.com/office/drawing/2014/main" xmlns="" id="{5310E0DA-C240-46AF-A90F-801F75D7D728}"/>
              </a:ext>
            </a:extLst>
          </p:cNvPr>
          <p:cNvSpPr>
            <a:spLocks noGrp="1"/>
          </p:cNvSpPr>
          <p:nvPr>
            <p:ph sz="half" idx="1"/>
          </p:nvPr>
        </p:nvSpPr>
        <p:spPr/>
        <p:txBody>
          <a:bodyPr>
            <a:normAutofit/>
          </a:bodyPr>
          <a:lstStyle/>
          <a:p>
            <a:r>
              <a:rPr lang="en-US" sz="2000" dirty="0">
                <a:latin typeface="Times New Roman" panose="02020603050405020304" pitchFamily="18" charset="0"/>
                <a:cs typeface="Times New Roman" panose="02020603050405020304" pitchFamily="18" charset="0"/>
              </a:rPr>
              <a:t>The movie uses traditional directing style where casts follow the scripts.</a:t>
            </a:r>
          </a:p>
          <a:p>
            <a:r>
              <a:rPr lang="en-US" sz="2000" dirty="0">
                <a:latin typeface="Times New Roman" panose="02020603050405020304" pitchFamily="18" charset="0"/>
                <a:cs typeface="Times New Roman" panose="02020603050405020304" pitchFamily="18" charset="0"/>
              </a:rPr>
              <a:t>The music in the film helps to create different moods such as somber mood.</a:t>
            </a:r>
          </a:p>
          <a:p>
            <a:r>
              <a:rPr lang="en-US" sz="2000" dirty="0">
                <a:latin typeface="Times New Roman" panose="02020603050405020304" pitchFamily="18" charset="0"/>
                <a:cs typeface="Times New Roman" panose="02020603050405020304" pitchFamily="18" charset="0"/>
              </a:rPr>
              <a:t>The lighting is effective throughout the film.</a:t>
            </a:r>
          </a:p>
          <a:p>
            <a:r>
              <a:rPr lang="en-US" sz="2000" dirty="0">
                <a:latin typeface="Times New Roman" panose="02020603050405020304" pitchFamily="18" charset="0"/>
                <a:cs typeface="Times New Roman" panose="02020603050405020304" pitchFamily="18" charset="0"/>
              </a:rPr>
              <a:t>The camera positioning depends on the anticipated view.</a:t>
            </a:r>
          </a:p>
          <a:p>
            <a:r>
              <a:rPr lang="en-US" sz="2000" dirty="0">
                <a:latin typeface="Times New Roman" panose="02020603050405020304" pitchFamily="18" charset="0"/>
                <a:cs typeface="Times New Roman" panose="02020603050405020304" pitchFamily="18" charset="0"/>
              </a:rPr>
              <a:t>The movie serves the intended purposes of entertaining.</a:t>
            </a:r>
          </a:p>
        </p:txBody>
      </p:sp>
      <p:pic>
        <p:nvPicPr>
          <p:cNvPr id="5" name="Content Placeholder 4">
            <a:extLst>
              <a:ext uri="{FF2B5EF4-FFF2-40B4-BE49-F238E27FC236}">
                <a16:creationId xmlns:a16="http://schemas.microsoft.com/office/drawing/2014/main" xmlns="" id="{1A1F1DD6-5A99-40D9-9DE6-86B4D69C8EC5}"/>
              </a:ext>
            </a:extLst>
          </p:cNvPr>
          <p:cNvPicPr>
            <a:picLocks noGrp="1" noChangeAspect="1"/>
          </p:cNvPicPr>
          <p:nvPr>
            <p:ph sz="half" idx="2"/>
          </p:nvPr>
        </p:nvPicPr>
        <p:blipFill>
          <a:blip r:embed="rId3"/>
          <a:stretch>
            <a:fillRect/>
          </a:stretch>
        </p:blipFill>
        <p:spPr>
          <a:xfrm>
            <a:off x="5378679" y="2336874"/>
            <a:ext cx="5402392" cy="3767898"/>
          </a:xfrm>
          <a:prstGeom prst="rect">
            <a:avLst/>
          </a:prstGeom>
        </p:spPr>
      </p:pic>
    </p:spTree>
    <p:extLst>
      <p:ext uri="{BB962C8B-B14F-4D97-AF65-F5344CB8AC3E}">
        <p14:creationId xmlns:p14="http://schemas.microsoft.com/office/powerpoint/2010/main" val="3892901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A76171-772B-4D54-8A5A-39B0E272C267}"/>
              </a:ext>
            </a:extLst>
          </p:cNvPr>
          <p:cNvSpPr>
            <a:spLocks noGrp="1"/>
          </p:cNvSpPr>
          <p:nvPr>
            <p:ph type="title"/>
          </p:nvPr>
        </p:nvSpPr>
        <p:spPr/>
        <p:txBody>
          <a:bodyPr>
            <a:normAutofit/>
          </a:bodyPr>
          <a:lstStyle/>
          <a:p>
            <a:r>
              <a:rPr lang="en-US" sz="2400" dirty="0">
                <a:latin typeface="Times New Roman" panose="02020603050405020304" pitchFamily="18" charset="0"/>
                <a:cs typeface="Times New Roman" panose="02020603050405020304" pitchFamily="18" charset="0"/>
              </a:rPr>
              <a:t>MOVIE PREVIEW</a:t>
            </a:r>
          </a:p>
        </p:txBody>
      </p:sp>
      <p:sp>
        <p:nvSpPr>
          <p:cNvPr id="3" name="Content Placeholder 2">
            <a:extLst>
              <a:ext uri="{FF2B5EF4-FFF2-40B4-BE49-F238E27FC236}">
                <a16:creationId xmlns:a16="http://schemas.microsoft.com/office/drawing/2014/main" xmlns="" id="{77FA692E-3715-4A9E-AB80-613368D7D074}"/>
              </a:ext>
            </a:extLst>
          </p:cNvPr>
          <p:cNvSpPr>
            <a:spLocks noGrp="1"/>
          </p:cNvSpPr>
          <p:nvPr>
            <p:ph sz="half" idx="1"/>
          </p:nvPr>
        </p:nvSpPr>
        <p:spPr/>
        <p:txBody>
          <a:bodyPr>
            <a:normAutofit lnSpcReduction="10000"/>
          </a:bodyPr>
          <a:lstStyle/>
          <a:p>
            <a:r>
              <a:rPr lang="en-US" sz="2000" dirty="0">
                <a:latin typeface="Times New Roman" panose="02020603050405020304" pitchFamily="18" charset="0"/>
                <a:cs typeface="Times New Roman" panose="02020603050405020304" pitchFamily="18" charset="0"/>
              </a:rPr>
              <a:t>The movie is interesting to watch since the storyline is based on comic and romance.</a:t>
            </a:r>
          </a:p>
          <a:p>
            <a:r>
              <a:rPr lang="en-US" sz="2000" dirty="0">
                <a:latin typeface="Times New Roman" panose="02020603050405020304" pitchFamily="18" charset="0"/>
                <a:cs typeface="Times New Roman" panose="02020603050405020304" pitchFamily="18" charset="0"/>
              </a:rPr>
              <a:t>The Turkish culture is also highlighted in the movie.</a:t>
            </a:r>
          </a:p>
          <a:p>
            <a:r>
              <a:rPr lang="en-US" sz="2000" dirty="0">
                <a:latin typeface="Times New Roman" panose="02020603050405020304" pitchFamily="18" charset="0"/>
                <a:cs typeface="Times New Roman" panose="02020603050405020304" pitchFamily="18" charset="0"/>
              </a:rPr>
              <a:t>Basically the movie is suitable for general viewing. </a:t>
            </a:r>
          </a:p>
          <a:p>
            <a:r>
              <a:rPr lang="en-US" sz="2000" dirty="0">
                <a:latin typeface="Times New Roman" panose="02020603050405020304" pitchFamily="18" charset="0"/>
                <a:cs typeface="Times New Roman" panose="02020603050405020304" pitchFamily="18" charset="0"/>
              </a:rPr>
              <a:t>Unlike some films, Brother in love does not contain absurd graphics.</a:t>
            </a:r>
          </a:p>
          <a:p>
            <a:r>
              <a:rPr lang="en-US" sz="2000" dirty="0">
                <a:latin typeface="Times New Roman" panose="02020603050405020304" pitchFamily="18" charset="0"/>
                <a:cs typeface="Times New Roman" panose="02020603050405020304" pitchFamily="18" charset="0"/>
              </a:rPr>
              <a:t>The movie also educates on crucial societal concerns, such as, impact of violence.</a:t>
            </a:r>
          </a:p>
        </p:txBody>
      </p:sp>
      <p:pic>
        <p:nvPicPr>
          <p:cNvPr id="5" name="Content Placeholder 4">
            <a:extLst>
              <a:ext uri="{FF2B5EF4-FFF2-40B4-BE49-F238E27FC236}">
                <a16:creationId xmlns:a16="http://schemas.microsoft.com/office/drawing/2014/main" xmlns="" id="{8D866EE2-14BB-4322-AE83-D17DD76897AF}"/>
              </a:ext>
            </a:extLst>
          </p:cNvPr>
          <p:cNvPicPr>
            <a:picLocks noGrp="1" noChangeAspect="1"/>
          </p:cNvPicPr>
          <p:nvPr>
            <p:ph sz="half" idx="2"/>
          </p:nvPr>
        </p:nvPicPr>
        <p:blipFill>
          <a:blip r:embed="rId3"/>
          <a:stretch>
            <a:fillRect/>
          </a:stretch>
        </p:blipFill>
        <p:spPr>
          <a:xfrm>
            <a:off x="5594349" y="2336873"/>
            <a:ext cx="5039237" cy="3599316"/>
          </a:xfrm>
          <a:prstGeom prst="rect">
            <a:avLst/>
          </a:prstGeom>
        </p:spPr>
      </p:pic>
    </p:spTree>
    <p:extLst>
      <p:ext uri="{BB962C8B-B14F-4D97-AF65-F5344CB8AC3E}">
        <p14:creationId xmlns:p14="http://schemas.microsoft.com/office/powerpoint/2010/main" val="1141553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EF842A-21AD-4713-8D5C-B86D4C671F34}"/>
              </a:ext>
            </a:extLst>
          </p:cNvPr>
          <p:cNvSpPr>
            <a:spLocks noGrp="1"/>
          </p:cNvSpPr>
          <p:nvPr>
            <p:ph type="title"/>
          </p:nvPr>
        </p:nvSpPr>
        <p:spPr/>
        <p:txBody>
          <a:bodyPr>
            <a:normAutofit/>
          </a:bodyPr>
          <a:lstStyle/>
          <a:p>
            <a:r>
              <a:rPr lang="en-US" sz="2400" dirty="0">
                <a:latin typeface="Times New Roman" panose="02020603050405020304" pitchFamily="18" charset="0"/>
                <a:cs typeface="Times New Roman" panose="02020603050405020304" pitchFamily="18" charset="0"/>
              </a:rPr>
              <a:t>MOVIE’S DIRECTOR</a:t>
            </a:r>
          </a:p>
        </p:txBody>
      </p:sp>
      <p:sp>
        <p:nvSpPr>
          <p:cNvPr id="3" name="Content Placeholder 2">
            <a:extLst>
              <a:ext uri="{FF2B5EF4-FFF2-40B4-BE49-F238E27FC236}">
                <a16:creationId xmlns:a16="http://schemas.microsoft.com/office/drawing/2014/main" xmlns="" id="{57419A88-00FD-490E-8758-88C661B354E4}"/>
              </a:ext>
            </a:extLst>
          </p:cNvPr>
          <p:cNvSpPr>
            <a:spLocks noGrp="1"/>
          </p:cNvSpPr>
          <p:nvPr>
            <p:ph sz="half" idx="1"/>
          </p:nvPr>
        </p:nvSpPr>
        <p:spPr/>
        <p:txBody>
          <a:bodyPr>
            <a:normAutofit lnSpcReduction="10000"/>
          </a:bodyPr>
          <a:lstStyle/>
          <a:p>
            <a:r>
              <a:rPr lang="en-US" sz="2000" dirty="0">
                <a:latin typeface="Times New Roman" panose="02020603050405020304" pitchFamily="18" charset="0"/>
                <a:cs typeface="Times New Roman" panose="02020603050405020304" pitchFamily="18" charset="0"/>
              </a:rPr>
              <a:t>Brother in love movie was directed by </a:t>
            </a:r>
            <a:r>
              <a:rPr lang="en-US" sz="2000" b="0" i="0" dirty="0">
                <a:effectLst/>
                <a:latin typeface="Times New Roman" panose="02020603050405020304" pitchFamily="18" charset="0"/>
                <a:cs typeface="Times New Roman" panose="02020603050405020304" pitchFamily="18" charset="0"/>
              </a:rPr>
              <a:t>Onur Bilgetay. </a:t>
            </a:r>
          </a:p>
          <a:p>
            <a:r>
              <a:rPr lang="en-US" sz="2000" b="0" i="0" dirty="0">
                <a:effectLst/>
                <a:latin typeface="Times New Roman" panose="02020603050405020304" pitchFamily="18" charset="0"/>
                <a:cs typeface="Times New Roman" panose="02020603050405020304" pitchFamily="18" charset="0"/>
              </a:rPr>
              <a:t>Onur Bilgetay</a:t>
            </a:r>
            <a:r>
              <a:rPr lang="en-US" sz="2000" dirty="0">
                <a:latin typeface="Times New Roman" panose="02020603050405020304" pitchFamily="18" charset="0"/>
                <a:cs typeface="Times New Roman" panose="02020603050405020304" pitchFamily="18" charset="0"/>
              </a:rPr>
              <a:t> is among the significant directors across Turkey having directed several films.</a:t>
            </a:r>
          </a:p>
          <a:p>
            <a:r>
              <a:rPr lang="en-US" sz="2000" b="0" i="0" dirty="0">
                <a:effectLst/>
                <a:latin typeface="Times New Roman" panose="02020603050405020304" pitchFamily="18" charset="0"/>
                <a:cs typeface="Times New Roman" panose="02020603050405020304" pitchFamily="18" charset="0"/>
              </a:rPr>
              <a:t>Bilgetay used traditional directing style throughout the film.</a:t>
            </a:r>
          </a:p>
          <a:p>
            <a:r>
              <a:rPr lang="en-US" sz="2000" dirty="0">
                <a:latin typeface="Times New Roman" panose="02020603050405020304" pitchFamily="18" charset="0"/>
                <a:cs typeface="Times New Roman" panose="02020603050405020304" pitchFamily="18" charset="0"/>
              </a:rPr>
              <a:t>Based on his vast experience, the directing style blended with the themes.</a:t>
            </a:r>
          </a:p>
          <a:p>
            <a:r>
              <a:rPr lang="en-US" sz="2000" dirty="0">
                <a:latin typeface="Times New Roman" panose="02020603050405020304" pitchFamily="18" charset="0"/>
                <a:cs typeface="Times New Roman" panose="02020603050405020304" pitchFamily="18" charset="0"/>
              </a:rPr>
              <a:t>Directors plays a crucial role in determining the success of films.</a:t>
            </a:r>
          </a:p>
        </p:txBody>
      </p:sp>
      <p:pic>
        <p:nvPicPr>
          <p:cNvPr id="5" name="Content Placeholder 4">
            <a:extLst>
              <a:ext uri="{FF2B5EF4-FFF2-40B4-BE49-F238E27FC236}">
                <a16:creationId xmlns:a16="http://schemas.microsoft.com/office/drawing/2014/main" xmlns="" id="{01D1A9B4-1123-4803-9E70-E2008942E623}"/>
              </a:ext>
            </a:extLst>
          </p:cNvPr>
          <p:cNvPicPr>
            <a:picLocks noGrp="1" noChangeAspect="1"/>
          </p:cNvPicPr>
          <p:nvPr>
            <p:ph sz="half" idx="2"/>
          </p:nvPr>
        </p:nvPicPr>
        <p:blipFill>
          <a:blip r:embed="rId3"/>
          <a:stretch>
            <a:fillRect/>
          </a:stretch>
        </p:blipFill>
        <p:spPr>
          <a:xfrm>
            <a:off x="5678130" y="2336800"/>
            <a:ext cx="4896464" cy="3767972"/>
          </a:xfrm>
          <a:prstGeom prst="rect">
            <a:avLst/>
          </a:prstGeom>
        </p:spPr>
      </p:pic>
    </p:spTree>
    <p:extLst>
      <p:ext uri="{BB962C8B-B14F-4D97-AF65-F5344CB8AC3E}">
        <p14:creationId xmlns:p14="http://schemas.microsoft.com/office/powerpoint/2010/main" val="1704392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E3ACFC-BAE5-4199-8C8C-DB11CB320BDD}"/>
              </a:ext>
            </a:extLst>
          </p:cNvPr>
          <p:cNvSpPr>
            <a:spLocks noGrp="1"/>
          </p:cNvSpPr>
          <p:nvPr>
            <p:ph type="title"/>
          </p:nvPr>
        </p:nvSpPr>
        <p:spPr/>
        <p:txBody>
          <a:bodyPr>
            <a:normAutofit/>
          </a:bodyPr>
          <a:lstStyle/>
          <a:p>
            <a:r>
              <a:rPr lang="en-US" sz="2400" dirty="0">
                <a:latin typeface="Times New Roman" panose="02020603050405020304" pitchFamily="18" charset="0"/>
                <a:cs typeface="Times New Roman" panose="02020603050405020304" pitchFamily="18" charset="0"/>
              </a:rPr>
              <a:t>Reference</a:t>
            </a:r>
          </a:p>
        </p:txBody>
      </p:sp>
      <p:sp>
        <p:nvSpPr>
          <p:cNvPr id="3" name="Content Placeholder 2">
            <a:extLst>
              <a:ext uri="{FF2B5EF4-FFF2-40B4-BE49-F238E27FC236}">
                <a16:creationId xmlns:a16="http://schemas.microsoft.com/office/drawing/2014/main" xmlns="" id="{FC108934-2BCA-41B1-B2A3-2BF6BD41AB47}"/>
              </a:ext>
            </a:extLst>
          </p:cNvPr>
          <p:cNvSpPr>
            <a:spLocks noGrp="1"/>
          </p:cNvSpPr>
          <p:nvPr>
            <p:ph idx="1"/>
          </p:nvPr>
        </p:nvSpPr>
        <p:spPr/>
        <p:txBody>
          <a:bodyPr>
            <a:normAutofit/>
          </a:bodyPr>
          <a:lstStyle/>
          <a:p>
            <a:r>
              <a:rPr lang="en-US" sz="1600" b="0" i="0" dirty="0">
                <a:solidFill>
                  <a:srgbClr val="000000"/>
                </a:solidFill>
                <a:effectLst/>
                <a:latin typeface="Open Sans" panose="020B0606030504020204" pitchFamily="34" charset="0"/>
              </a:rPr>
              <a:t>Aykut Eniste (Brother in Love). (2019). Retrieved 4 August 2021, from </a:t>
            </a:r>
            <a:r>
              <a:rPr lang="en-US" sz="1600" b="0" i="0" dirty="0">
                <a:solidFill>
                  <a:srgbClr val="000000"/>
                </a:solidFill>
                <a:effectLst/>
                <a:latin typeface="Open Sans" panose="020B0606030504020204" pitchFamily="34" charset="0"/>
                <a:hlinkClick r:id="rId2"/>
              </a:rPr>
              <a:t>https://www.imdb.com/title/tt10320050/</a:t>
            </a:r>
            <a:endParaRPr lang="en-US" sz="2000" b="0" i="0" dirty="0">
              <a:solidFill>
                <a:srgbClr val="000000"/>
              </a:solidFill>
              <a:effectLst/>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270952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56</TotalTime>
  <Words>607</Words>
  <Application>Microsoft Office PowerPoint</Application>
  <PresentationFormat>Widescreen</PresentationFormat>
  <Paragraphs>44</Paragraphs>
  <Slides>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Open Sans</vt:lpstr>
      <vt:lpstr>Times New Roman</vt:lpstr>
      <vt:lpstr>Trebuchet MS</vt:lpstr>
      <vt:lpstr>Berlin</vt:lpstr>
      <vt:lpstr>BROTHER IN LOVE TURKISH MOVIE </vt:lpstr>
      <vt:lpstr>HISTORY AND THEME REVIEW</vt:lpstr>
      <vt:lpstr>MOVIE ANALYSIS</vt:lpstr>
      <vt:lpstr>MOVIE PREVIEW</vt:lpstr>
      <vt:lpstr>MOVIE’S DIRECTOR</vt:lpstr>
      <vt:lpstr>Reference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BROTHER IN LOVE TURKISH MOVIE</dc:title>
  <dc:creator>user</dc:creator>
  <cp:lastModifiedBy>user</cp:lastModifiedBy>
  <cp:revision>2</cp:revision>
  <dcterms:created xsi:type="dcterms:W3CDTF">2021-08-04T16:30:19Z</dcterms:created>
  <dcterms:modified xsi:type="dcterms:W3CDTF">2021-08-04T18:26:22Z</dcterms:modified>
</cp:coreProperties>
</file>